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  <p:sldMasterId id="2147483857" r:id="rId2"/>
    <p:sldMasterId id="2147483858" r:id="rId3"/>
    <p:sldMasterId id="2147483859" r:id="rId4"/>
    <p:sldMasterId id="2147483860" r:id="rId5"/>
    <p:sldMasterId id="2147483975" r:id="rId6"/>
  </p:sldMasterIdLst>
  <p:notesMasterIdLst>
    <p:notesMasterId r:id="rId18"/>
  </p:notesMasterIdLst>
  <p:sldIdLst>
    <p:sldId id="258" r:id="rId7"/>
    <p:sldId id="296" r:id="rId8"/>
    <p:sldId id="285" r:id="rId9"/>
    <p:sldId id="290" r:id="rId10"/>
    <p:sldId id="291" r:id="rId11"/>
    <p:sldId id="297" r:id="rId12"/>
    <p:sldId id="292" r:id="rId13"/>
    <p:sldId id="295" r:id="rId14"/>
    <p:sldId id="298" r:id="rId15"/>
    <p:sldId id="301" r:id="rId16"/>
    <p:sldId id="300" r:id="rId17"/>
  </p:sldIdLst>
  <p:sldSz cx="9144000" cy="6858000" type="screen4x3"/>
  <p:notesSz cx="67691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accent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EFF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6388" autoAdjust="0"/>
  </p:normalViewPr>
  <p:slideViewPr>
    <p:cSldViewPr>
      <p:cViewPr>
        <p:scale>
          <a:sx n="96" d="100"/>
          <a:sy n="96" d="100"/>
        </p:scale>
        <p:origin x="-11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</c:v>
                </c:pt>
                <c:pt idx="1">
                  <c:v>67</c:v>
                </c:pt>
                <c:pt idx="2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88-4BAA-8E92-9184DD9013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D88-4BAA-8E92-9184DD90137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D88-4BAA-8E92-9184DD901375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88-4BAA-8E92-9184DD90137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</c:v>
                </c:pt>
                <c:pt idx="1">
                  <c:v>57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D88-4BAA-8E92-9184DD9013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40541184"/>
        <c:axId val="157002560"/>
      </c:barChart>
      <c:catAx>
        <c:axId val="4054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7002560"/>
        <c:crosses val="autoZero"/>
        <c:auto val="1"/>
        <c:lblAlgn val="ctr"/>
        <c:lblOffset val="100"/>
        <c:noMultiLvlLbl val="0"/>
      </c:catAx>
      <c:valAx>
        <c:axId val="157002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405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0671378091872794E-2"/>
          <c:y val="1.6949152542372881E-2"/>
          <c:w val="0.91637220259128382"/>
          <c:h val="0.7401129943502824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возбуждено дел о признании должника банкротом </c:v>
                </c:pt>
              </c:strCache>
            </c:strRef>
          </c:tx>
          <c:spPr>
            <a:solidFill>
              <a:schemeClr val="accent1"/>
            </a:solidFill>
            <a:ln w="1162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</c:v>
                </c:pt>
                <c:pt idx="1">
                  <c:v>157</c:v>
                </c:pt>
                <c:pt idx="2">
                  <c:v>198</c:v>
                </c:pt>
                <c:pt idx="3">
                  <c:v>237</c:v>
                </c:pt>
                <c:pt idx="4">
                  <c:v>300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34-4551-889A-0AEF301AA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0552960"/>
        <c:axId val="66218240"/>
        <c:axId val="0"/>
      </c:bar3DChart>
      <c:catAx>
        <c:axId val="4055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9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621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18240"/>
        <c:scaling>
          <c:orientation val="minMax"/>
        </c:scaling>
        <c:delete val="0"/>
        <c:axPos val="l"/>
        <c:majorGridlines>
          <c:spPr>
            <a:ln w="290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9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0552960"/>
        <c:crosses val="autoZero"/>
        <c:crossBetween val="between"/>
      </c:valAx>
      <c:spPr>
        <a:noFill/>
        <a:ln w="23279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1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88636365430788711"/>
          <c:w val="0.99514568998724295"/>
          <c:h val="0.10227279007760459"/>
        </c:manualLayout>
      </c:layout>
      <c:overlay val="0"/>
      <c:spPr>
        <a:noFill/>
        <a:ln w="23242">
          <a:noFill/>
        </a:ln>
      </c:spPr>
      <c:txPr>
        <a:bodyPr/>
        <a:lstStyle/>
        <a:p>
          <a:pPr>
            <a:defRPr sz="193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88897696078146"/>
          <c:y val="1.2451841039452315E-2"/>
          <c:w val="0.44608041870413867"/>
          <c:h val="0.786755412100902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3033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CC99FF"/>
              </a:solidFill>
              <a:ln w="13033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FFFF"/>
              </a:solidFill>
              <a:ln w="13033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3033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0000"/>
              </a:solidFill>
              <a:ln w="13033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FF0000"/>
              </a:solidFill>
              <a:ln w="13033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3033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Sheet1!$B$1:$G$1</c:f>
              <c:strCache>
                <c:ptCount val="6"/>
                <c:pt idx="0">
                  <c:v>конкурсное производство</c:v>
                </c:pt>
                <c:pt idx="1">
                  <c:v>внешнее управление</c:v>
                </c:pt>
                <c:pt idx="2">
                  <c:v>наблюдение</c:v>
                </c:pt>
                <c:pt idx="3">
                  <c:v>реструктуризация долгов</c:v>
                </c:pt>
                <c:pt idx="4">
                  <c:v>реструктуризация долгов гражданина</c:v>
                </c:pt>
                <c:pt idx="5">
                  <c:v>реализация имущества гражданина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160</c:v>
                </c:pt>
                <c:pt idx="1">
                  <c:v>1</c:v>
                </c:pt>
                <c:pt idx="2">
                  <c:v>20</c:v>
                </c:pt>
                <c:pt idx="3">
                  <c:v>0</c:v>
                </c:pt>
                <c:pt idx="4">
                  <c:v>39</c:v>
                </c:pt>
                <c:pt idx="5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6067">
          <a:noFill/>
        </a:ln>
      </c:spPr>
    </c:plotArea>
    <c:legend>
      <c:legendPos val="b"/>
      <c:legendEntry>
        <c:idx val="2"/>
        <c:txPr>
          <a:bodyPr/>
          <a:lstStyle/>
          <a:p>
            <a:pPr>
              <a:defRPr sz="150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7.972665148063782E-3"/>
          <c:y val="0.79718875502008035"/>
          <c:w val="0.97266514806378135"/>
          <c:h val="0.18273092369477911"/>
        </c:manualLayout>
      </c:layout>
      <c:overlay val="0"/>
      <c:spPr>
        <a:noFill/>
        <a:ln w="26067">
          <a:noFill/>
        </a:ln>
      </c:spPr>
      <c:txPr>
        <a:bodyPr/>
        <a:lstStyle/>
        <a:p>
          <a:pPr>
            <a:defRPr sz="150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364829396325458E-2"/>
          <c:y val="2.331002331002331E-3"/>
          <c:w val="0.55643044619422577"/>
          <c:h val="0.9883449883449883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917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CC99FF"/>
              </a:solidFill>
              <a:ln w="1291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9900"/>
              </a:solidFill>
              <a:ln w="12917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CCFFFF"/>
              </a:solidFill>
              <a:ln w="12917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accent2"/>
              </a:solidFill>
              <a:ln w="12917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917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FF99"/>
              </a:solidFill>
              <a:ln w="12917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917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Sheet1!$B$1:$H$1</c:f>
              <c:strCache>
                <c:ptCount val="7"/>
                <c:pt idx="0">
                  <c:v>С/х</c:v>
                </c:pt>
                <c:pt idx="1">
                  <c:v>Обрабатывающее производство</c:v>
                </c:pt>
                <c:pt idx="2">
                  <c:v>Строительство</c:v>
                </c:pt>
                <c:pt idx="3">
                  <c:v>Транспортировка и хранение</c:v>
                </c:pt>
                <c:pt idx="4">
                  <c:v>Операции с недвижимым имуществом и предоставление услуг</c:v>
                </c:pt>
                <c:pt idx="5">
                  <c:v>Торговля</c:v>
                </c:pt>
                <c:pt idx="6">
                  <c:v>Иные виды деятельности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15</c:v>
                </c:pt>
                <c:pt idx="1">
                  <c:v>14</c:v>
                </c:pt>
                <c:pt idx="2">
                  <c:v>27</c:v>
                </c:pt>
                <c:pt idx="3">
                  <c:v>17</c:v>
                </c:pt>
                <c:pt idx="4">
                  <c:v>45</c:v>
                </c:pt>
                <c:pt idx="5">
                  <c:v>37</c:v>
                </c:pt>
                <c:pt idx="6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834">
          <a:noFill/>
        </a:ln>
      </c:spPr>
    </c:plotArea>
    <c:legend>
      <c:legendPos val="r"/>
      <c:layout>
        <c:manualLayout>
          <c:xMode val="edge"/>
          <c:yMode val="edge"/>
          <c:x val="0.62860892388451439"/>
          <c:y val="0"/>
          <c:w val="0.33858267716535434"/>
          <c:h val="0.91608391608391604"/>
        </c:manualLayout>
      </c:layout>
      <c:overlay val="0"/>
      <c:spPr>
        <a:noFill/>
        <a:ln w="25834">
          <a:noFill/>
        </a:ln>
      </c:spPr>
      <c:txPr>
        <a:bodyPr/>
        <a:lstStyle/>
        <a:p>
          <a:pPr>
            <a:defRPr sz="100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8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</c:v>
                </c:pt>
                <c:pt idx="1">
                  <c:v>62</c:v>
                </c:pt>
                <c:pt idx="2">
                  <c:v>119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88-4BAA-8E92-9184DD9013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67100672"/>
        <c:axId val="160687808"/>
      </c:barChart>
      <c:catAx>
        <c:axId val="6710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0687808"/>
        <c:crosses val="autoZero"/>
        <c:auto val="1"/>
        <c:lblAlgn val="ctr"/>
        <c:lblOffset val="100"/>
        <c:noMultiLvlLbl val="0"/>
      </c:catAx>
      <c:valAx>
        <c:axId val="160687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671006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583850931677018"/>
          <c:y val="6.4406779661016947E-2"/>
          <c:w val="0.60559006211180122"/>
          <c:h val="0.6610169491525423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ln w="10658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CC99FF"/>
              </a:solidFill>
              <a:ln w="10658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 w="10658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 w="10658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CC"/>
              </a:solidFill>
              <a:ln w="10658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Sheet1!$B$1:$C$1</c:f>
              <c:strCache>
                <c:ptCount val="2"/>
                <c:pt idx="0">
                  <c:v>реструктуризация долгов</c:v>
                </c:pt>
                <c:pt idx="1">
                  <c:v>реализация имущества должника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39</c:v>
                </c:pt>
                <c:pt idx="1">
                  <c:v>80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0658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0658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hlink"/>
              </a:solidFill>
              <a:ln w="10658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Sheet1!$B$1:$C$1</c:f>
              <c:strCache>
                <c:ptCount val="2"/>
                <c:pt idx="0">
                  <c:v>реструктуризация долгов</c:v>
                </c:pt>
                <c:pt idx="1">
                  <c:v>реализация имущества должника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1316">
          <a:noFill/>
        </a:ln>
      </c:spPr>
    </c:plotArea>
    <c:legend>
      <c:legendPos val="b"/>
      <c:layout>
        <c:manualLayout>
          <c:xMode val="edge"/>
          <c:yMode val="edge"/>
          <c:x val="0.13354037267080746"/>
          <c:y val="0.7779661016949152"/>
          <c:w val="0.73291925465838514"/>
          <c:h val="0.13050847457627118"/>
        </c:manualLayout>
      </c:layout>
      <c:overlay val="0"/>
      <c:spPr>
        <a:noFill/>
        <a:ln w="21316">
          <a:noFill/>
        </a:ln>
      </c:spPr>
      <c:txPr>
        <a:bodyPr/>
        <a:lstStyle/>
        <a:p>
          <a:pPr>
            <a:defRPr sz="109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55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05350"/>
            <a:ext cx="5416550" cy="4457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07F7E13-D6DB-42B7-B9F7-D3B21718C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830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85BDD3-6791-4CF2-B9E9-229C8858606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7100" y="390525"/>
            <a:ext cx="4957763" cy="3717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xfrm>
            <a:off x="401437" y="4171953"/>
            <a:ext cx="6048411" cy="4460168"/>
          </a:xfrm>
          <a:noFill/>
        </p:spPr>
        <p:txBody>
          <a:bodyPr wrap="square" lIns="91762" tIns="45880" rIns="91762" bIns="4588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3" name="Номер слайда 3"/>
          <p:cNvSpPr txBox="1">
            <a:spLocks noGrp="1"/>
          </p:cNvSpPr>
          <p:nvPr/>
        </p:nvSpPr>
        <p:spPr bwMode="auto">
          <a:xfrm>
            <a:off x="3880024" y="9417149"/>
            <a:ext cx="2969679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62" tIns="45880" rIns="91762" bIns="45880" anchor="b"/>
          <a:lstStyle/>
          <a:p>
            <a:pPr algn="r"/>
            <a:fld id="{F35AF5AC-B032-461F-A3AC-B50C455E6453}" type="slidenum">
              <a:rPr lang="ru-RU" altLang="ru-RU" sz="1200" b="0">
                <a:solidFill>
                  <a:srgbClr val="000000"/>
                </a:solidFill>
                <a:cs typeface="Arial" charset="0"/>
              </a:rPr>
              <a:pPr algn="r"/>
              <a:t>11</a:t>
            </a:fld>
            <a:endParaRPr lang="ru-RU" altLang="ru-RU" sz="1200" b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11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BE304-57FB-47D5-B33E-85CDBE193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C6D3B-EBA0-4661-AC18-29D886BA7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88950"/>
            <a:ext cx="1835150" cy="5946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5" y="488950"/>
            <a:ext cx="5356225" cy="5946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2AFA7-E6E7-4C12-A256-A70A328E4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DEFFE-EA54-479B-AB31-8410D7803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D9830-CC85-4344-9E32-3852881FF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8563B-D9A7-450D-9669-6FB9C1007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5" y="1600200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063" y="1600200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312B-5B68-43B2-B83E-E613CF30C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34725-5B41-40EE-A474-5093BB66C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F6432-4DD0-4FBF-9072-37081E73F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E2B29-ABCA-4747-BA41-536BD1AA4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EBDFB-0EDB-4CF6-A05E-9CB9B50DC1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E5542-FEC5-4A69-B49D-415FE8132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C4067-DD89-4632-B456-232C6FF09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C424E-6E6A-439E-A96F-43EACF528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88950"/>
            <a:ext cx="1835150" cy="5946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5" y="488950"/>
            <a:ext cx="5356225" cy="5946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32543-BF4F-4A2D-B503-0181BEDF4C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4880A-327B-49F8-B62D-6C63B2F94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CBE61-DCC0-4153-B148-7AB351C04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D2D82-30B2-4057-9367-7E33D939B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5" y="1600200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063" y="1600200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08BE7-A66B-4258-A2A2-47D06AE85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E99A2-E0A0-492A-8645-E71886B97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E413B-FFFA-4F10-8C76-FAC15F533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093AB-25C8-4FD8-96FC-3DEEF57660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435A4-6EB6-4ABC-A3DF-C212B197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D603F-0E54-43CB-9F90-F5D5054B8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A8E2F-EFF5-406D-93C0-AAFE7E1C5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4D428-EF20-49AF-9B2B-2F9D188F3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88950"/>
            <a:ext cx="1835150" cy="5946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5" y="488950"/>
            <a:ext cx="5356225" cy="5946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D67C1-D5CD-4402-8059-991E687F1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C268A-618B-4065-A551-32D8A5F725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95671-C3AF-4E75-9B36-D0941A603D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EB45-0421-4B1D-B119-4099AE010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5" y="1600200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063" y="1600200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29E6-9104-4AE7-AAFE-8D9611009A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CF582-947B-459B-8D87-EEE44011C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33C39-DCD4-4B56-BFB4-AF8DF387F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5" y="1600200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063" y="1600200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ED912-6C12-4418-8AA3-2C9A2DA089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10682-8FF1-4C2E-8CEC-87621F3F56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9753B-3375-4E57-A0BC-D25786004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99AC4-10FA-4325-A9CC-99118F61B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FBF53-15C0-4F39-981A-A2466C585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88950"/>
            <a:ext cx="1835150" cy="5946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5" y="488950"/>
            <a:ext cx="5356225" cy="5946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7ABFF-E2DB-4F3E-BADB-C4DD37FDD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FECEE-098F-490D-859E-3A2FF4410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D04B8-93F7-406A-92EC-627E0B2BF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E0046-5E0D-43F2-A498-D700BA0AB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5" y="1600200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063" y="1600200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2D7D-D070-4DD2-8EE3-85B7D6B8D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D7F85-71E7-4576-8CEC-93D31E4B7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0CDC1-5065-46D3-B0AC-1408B5A89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FFFD8-D11D-4246-AE51-A8B9456993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F9176-5323-4A48-9A78-934710D395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A77E9-2D20-4309-B881-09A1C60A2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DC790-AF4C-4983-B833-EB799CBCB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02199-771F-4366-A09F-CEA5A92F3B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88950"/>
            <a:ext cx="1835150" cy="5946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5" y="488950"/>
            <a:ext cx="5356225" cy="5946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1ADE8-8163-485F-B079-AAED06DDF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6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4867" indent="0" algn="ctr">
              <a:buNone/>
              <a:defRPr/>
            </a:lvl2pPr>
            <a:lvl3pPr marL="909731" indent="0" algn="ctr">
              <a:buNone/>
              <a:defRPr/>
            </a:lvl3pPr>
            <a:lvl4pPr marL="1364599" indent="0" algn="ctr">
              <a:buNone/>
              <a:defRPr/>
            </a:lvl4pPr>
            <a:lvl5pPr marL="1819467" indent="0" algn="ctr">
              <a:buNone/>
              <a:defRPr/>
            </a:lvl5pPr>
            <a:lvl6pPr marL="2274330" indent="0" algn="ctr">
              <a:buNone/>
              <a:defRPr/>
            </a:lvl6pPr>
            <a:lvl7pPr marL="2729194" indent="0" algn="ctr">
              <a:buNone/>
              <a:defRPr/>
            </a:lvl7pPr>
            <a:lvl8pPr marL="3184065" indent="0" algn="ctr">
              <a:buNone/>
              <a:defRPr/>
            </a:lvl8pPr>
            <a:lvl9pPr marL="363892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634426"/>
      </p:ext>
    </p:extLst>
  </p:cSld>
  <p:clrMapOvr>
    <a:masterClrMapping/>
  </p:clrMapOvr>
  <p:transition spd="med">
    <p:split orient="vert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67111"/>
      </p:ext>
    </p:extLst>
  </p:cSld>
  <p:clrMapOvr>
    <a:masterClrMapping/>
  </p:clrMapOvr>
  <p:transition spd="med">
    <p:split orient="vert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4867" indent="0">
              <a:buNone/>
              <a:defRPr sz="1800"/>
            </a:lvl2pPr>
            <a:lvl3pPr marL="909731" indent="0">
              <a:buNone/>
              <a:defRPr sz="1600"/>
            </a:lvl3pPr>
            <a:lvl4pPr marL="1364599" indent="0">
              <a:buNone/>
              <a:defRPr sz="1400"/>
            </a:lvl4pPr>
            <a:lvl5pPr marL="1819467" indent="0">
              <a:buNone/>
              <a:defRPr sz="1400"/>
            </a:lvl5pPr>
            <a:lvl6pPr marL="2274330" indent="0">
              <a:buNone/>
              <a:defRPr sz="1400"/>
            </a:lvl6pPr>
            <a:lvl7pPr marL="2729194" indent="0">
              <a:buNone/>
              <a:defRPr sz="1400"/>
            </a:lvl7pPr>
            <a:lvl8pPr marL="3184065" indent="0">
              <a:buNone/>
              <a:defRPr sz="1400"/>
            </a:lvl8pPr>
            <a:lvl9pPr marL="3638929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98583306"/>
      </p:ext>
    </p:extLst>
  </p:cSld>
  <p:clrMapOvr>
    <a:masterClrMapping/>
  </p:clrMapOvr>
  <p:transition spd="med">
    <p:split orient="vert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5977" y="1600229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64065" y="1600229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229706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F6442-3315-4A02-916C-8C0469C7A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867" indent="0">
              <a:buNone/>
              <a:defRPr sz="2000" b="1"/>
            </a:lvl2pPr>
            <a:lvl3pPr marL="909731" indent="0">
              <a:buNone/>
              <a:defRPr sz="1800" b="1"/>
            </a:lvl3pPr>
            <a:lvl4pPr marL="1364599" indent="0">
              <a:buNone/>
              <a:defRPr sz="1600" b="1"/>
            </a:lvl4pPr>
            <a:lvl5pPr marL="1819467" indent="0">
              <a:buNone/>
              <a:defRPr sz="1600" b="1"/>
            </a:lvl5pPr>
            <a:lvl6pPr marL="2274330" indent="0">
              <a:buNone/>
              <a:defRPr sz="1600" b="1"/>
            </a:lvl6pPr>
            <a:lvl7pPr marL="2729194" indent="0">
              <a:buNone/>
              <a:defRPr sz="1600" b="1"/>
            </a:lvl7pPr>
            <a:lvl8pPr marL="3184065" indent="0">
              <a:buNone/>
              <a:defRPr sz="1600" b="1"/>
            </a:lvl8pPr>
            <a:lvl9pPr marL="363892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62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867" indent="0">
              <a:buNone/>
              <a:defRPr sz="2000" b="1"/>
            </a:lvl2pPr>
            <a:lvl3pPr marL="909731" indent="0">
              <a:buNone/>
              <a:defRPr sz="1800" b="1"/>
            </a:lvl3pPr>
            <a:lvl4pPr marL="1364599" indent="0">
              <a:buNone/>
              <a:defRPr sz="1600" b="1"/>
            </a:lvl4pPr>
            <a:lvl5pPr marL="1819467" indent="0">
              <a:buNone/>
              <a:defRPr sz="1600" b="1"/>
            </a:lvl5pPr>
            <a:lvl6pPr marL="2274330" indent="0">
              <a:buNone/>
              <a:defRPr sz="1600" b="1"/>
            </a:lvl6pPr>
            <a:lvl7pPr marL="2729194" indent="0">
              <a:buNone/>
              <a:defRPr sz="1600" b="1"/>
            </a:lvl7pPr>
            <a:lvl8pPr marL="3184065" indent="0">
              <a:buNone/>
              <a:defRPr sz="1600" b="1"/>
            </a:lvl8pPr>
            <a:lvl9pPr marL="363892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6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903848"/>
      </p:ext>
    </p:extLst>
  </p:cSld>
  <p:clrMapOvr>
    <a:masterClrMapping/>
  </p:clrMapOvr>
  <p:transition spd="med">
    <p:split orient="vert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190577"/>
      </p:ext>
    </p:extLst>
  </p:cSld>
  <p:clrMapOvr>
    <a:masterClrMapping/>
  </p:clrMapOvr>
  <p:transition spd="med">
    <p:split orient="vert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6984811"/>
      </p:ext>
    </p:extLst>
  </p:cSld>
  <p:clrMapOvr>
    <a:masterClrMapping/>
  </p:clrMapOvr>
  <p:transition spd="med">
    <p:split orient="vert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31" y="273078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31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4867" indent="0">
              <a:buNone/>
              <a:defRPr sz="1200"/>
            </a:lvl2pPr>
            <a:lvl3pPr marL="909731" indent="0">
              <a:buNone/>
              <a:defRPr sz="1000"/>
            </a:lvl3pPr>
            <a:lvl4pPr marL="1364599" indent="0">
              <a:buNone/>
              <a:defRPr sz="900"/>
            </a:lvl4pPr>
            <a:lvl5pPr marL="1819467" indent="0">
              <a:buNone/>
              <a:defRPr sz="900"/>
            </a:lvl5pPr>
            <a:lvl6pPr marL="2274330" indent="0">
              <a:buNone/>
              <a:defRPr sz="900"/>
            </a:lvl6pPr>
            <a:lvl7pPr marL="2729194" indent="0">
              <a:buNone/>
              <a:defRPr sz="900"/>
            </a:lvl7pPr>
            <a:lvl8pPr marL="3184065" indent="0">
              <a:buNone/>
              <a:defRPr sz="900"/>
            </a:lvl8pPr>
            <a:lvl9pPr marL="363892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09527036"/>
      </p:ext>
    </p:extLst>
  </p:cSld>
  <p:clrMapOvr>
    <a:masterClrMapping/>
  </p:clrMapOvr>
  <p:transition spd="med">
    <p:split orient="vert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4867" indent="0">
              <a:buNone/>
              <a:defRPr sz="2800"/>
            </a:lvl2pPr>
            <a:lvl3pPr marL="909731" indent="0">
              <a:buNone/>
              <a:defRPr sz="2400"/>
            </a:lvl3pPr>
            <a:lvl4pPr marL="1364599" indent="0">
              <a:buNone/>
              <a:defRPr sz="2000"/>
            </a:lvl4pPr>
            <a:lvl5pPr marL="1819467" indent="0">
              <a:buNone/>
              <a:defRPr sz="2000"/>
            </a:lvl5pPr>
            <a:lvl6pPr marL="2274330" indent="0">
              <a:buNone/>
              <a:defRPr sz="2000"/>
            </a:lvl6pPr>
            <a:lvl7pPr marL="2729194" indent="0">
              <a:buNone/>
              <a:defRPr sz="2000"/>
            </a:lvl7pPr>
            <a:lvl8pPr marL="3184065" indent="0">
              <a:buNone/>
              <a:defRPr sz="2000"/>
            </a:lvl8pPr>
            <a:lvl9pPr marL="3638929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7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4867" indent="0">
              <a:buNone/>
              <a:defRPr sz="1200"/>
            </a:lvl2pPr>
            <a:lvl3pPr marL="909731" indent="0">
              <a:buNone/>
              <a:defRPr sz="1000"/>
            </a:lvl3pPr>
            <a:lvl4pPr marL="1364599" indent="0">
              <a:buNone/>
              <a:defRPr sz="900"/>
            </a:lvl4pPr>
            <a:lvl5pPr marL="1819467" indent="0">
              <a:buNone/>
              <a:defRPr sz="900"/>
            </a:lvl5pPr>
            <a:lvl6pPr marL="2274330" indent="0">
              <a:buNone/>
              <a:defRPr sz="900"/>
            </a:lvl6pPr>
            <a:lvl7pPr marL="2729194" indent="0">
              <a:buNone/>
              <a:defRPr sz="900"/>
            </a:lvl7pPr>
            <a:lvl8pPr marL="3184065" indent="0">
              <a:buNone/>
              <a:defRPr sz="900"/>
            </a:lvl8pPr>
            <a:lvl9pPr marL="363892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81343479"/>
      </p:ext>
    </p:extLst>
  </p:cSld>
  <p:clrMapOvr>
    <a:masterClrMapping/>
  </p:clrMapOvr>
  <p:transition spd="med">
    <p:split orient="vert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193216"/>
      </p:ext>
    </p:extLst>
  </p:cSld>
  <p:clrMapOvr>
    <a:masterClrMapping/>
  </p:clrMapOvr>
  <p:transition spd="med">
    <p:split orient="vert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90542"/>
            <a:ext cx="1835150" cy="59451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9" y="490542"/>
            <a:ext cx="5356225" cy="59451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908219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1062F-E687-4F88-B5A7-98F7FA46F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4257-1479-42CC-9CA2-E872D485C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6A23B-E821-402A-BD84-3A42ADE10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2413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88950"/>
            <a:ext cx="73437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Номер слайда 13"/>
          <p:cNvSpPr>
            <a:spLocks noGrp="1"/>
          </p:cNvSpPr>
          <p:nvPr>
            <p:ph type="sldNum" sz="quarter" idx="4"/>
          </p:nvPr>
        </p:nvSpPr>
        <p:spPr bwMode="auto">
          <a:xfrm>
            <a:off x="8324850" y="6042025"/>
            <a:ext cx="619125" cy="631825"/>
          </a:xfrm>
          <a:prstGeom prst="rect">
            <a:avLst/>
          </a:prstGeom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2100"/>
              </a:lnSpc>
              <a:buFontTx/>
              <a:buNone/>
              <a:defRPr sz="24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69B7469-35A3-4413-AE57-600B2F5D5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29" r:id="rId2"/>
    <p:sldLayoutId id="2147483928" r:id="rId3"/>
    <p:sldLayoutId id="2147483927" r:id="rId4"/>
    <p:sldLayoutId id="2147483926" r:id="rId5"/>
    <p:sldLayoutId id="2147483925" r:id="rId6"/>
    <p:sldLayoutId id="2147483924" r:id="rId7"/>
    <p:sldLayoutId id="2147483923" r:id="rId8"/>
    <p:sldLayoutId id="2147483922" r:id="rId9"/>
    <p:sldLayoutId id="2147483921" r:id="rId10"/>
    <p:sldLayoutId id="2147483920" r:id="rId11"/>
  </p:sldLayoutIdLst>
  <p:transition spd="slow">
    <p:pull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2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9088" indent="1381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rgbClr val="504F53"/>
          </a:solidFill>
          <a:latin typeface="+mn-lt"/>
        </a:defRPr>
      </a:lvl2pPr>
      <a:lvl3pPr marL="6254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>
          <a:solidFill>
            <a:srgbClr val="504F53"/>
          </a:solidFill>
          <a:latin typeface="+mn-lt"/>
        </a:defRPr>
      </a:lvl3pPr>
      <a:lvl4pPr marL="1600200" indent="-1284288" algn="just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>
          <a:solidFill>
            <a:srgbClr val="504F53"/>
          </a:solidFill>
          <a:latin typeface="+mn-lt"/>
        </a:defRPr>
      </a:lvl4pPr>
      <a:lvl5pPr marL="12557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>
          <a:solidFill>
            <a:srgbClr val="8D8C90"/>
          </a:solidFill>
          <a:latin typeface="+mn-lt"/>
        </a:defRPr>
      </a:lvl5pPr>
      <a:lvl6pPr marL="17129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6pPr>
      <a:lvl7pPr marL="21701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7pPr>
      <a:lvl8pPr marL="26273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8pPr>
      <a:lvl9pPr marL="30845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88950"/>
            <a:ext cx="73437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3731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l" defTabSz="914400">
              <a:buFontTx/>
              <a:buNone/>
              <a:defRPr sz="1200" b="0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 defTabSz="914400">
              <a:buFontTx/>
              <a:buNone/>
              <a:defRPr sz="1200" b="0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324850" y="6042025"/>
            <a:ext cx="619125" cy="6318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 defTabSz="914400">
              <a:lnSpc>
                <a:spcPts val="2100"/>
              </a:lnSpc>
              <a:buFontTx/>
              <a:buNone/>
              <a:defRPr sz="2400" b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804111-86BB-4DCE-9326-83436D53B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0" r:id="rId2"/>
    <p:sldLayoutId id="2147483939" r:id="rId3"/>
    <p:sldLayoutId id="2147483938" r:id="rId4"/>
    <p:sldLayoutId id="2147483937" r:id="rId5"/>
    <p:sldLayoutId id="2147483936" r:id="rId6"/>
    <p:sldLayoutId id="2147483935" r:id="rId7"/>
    <p:sldLayoutId id="2147483934" r:id="rId8"/>
    <p:sldLayoutId id="2147483933" r:id="rId9"/>
    <p:sldLayoutId id="2147483932" r:id="rId10"/>
    <p:sldLayoutId id="2147483931" r:id="rId11"/>
  </p:sldLayoutIdLst>
  <p:hf hdr="0" ftr="0" dt="0"/>
  <p:txStyles>
    <p:titleStyle>
      <a:lvl1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2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9088" indent="1381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rgbClr val="504F53"/>
          </a:solidFill>
          <a:latin typeface="+mn-lt"/>
        </a:defRPr>
      </a:lvl2pPr>
      <a:lvl3pPr marL="6254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>
          <a:solidFill>
            <a:srgbClr val="504F53"/>
          </a:solidFill>
          <a:latin typeface="+mn-lt"/>
        </a:defRPr>
      </a:lvl3pPr>
      <a:lvl4pPr marL="1600200" indent="-1284288" algn="just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>
          <a:solidFill>
            <a:srgbClr val="504F53"/>
          </a:solidFill>
          <a:latin typeface="+mn-lt"/>
        </a:defRPr>
      </a:lvl4pPr>
      <a:lvl5pPr marL="12557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>
          <a:solidFill>
            <a:srgbClr val="8D8C90"/>
          </a:solidFill>
          <a:latin typeface="+mn-lt"/>
        </a:defRPr>
      </a:lvl5pPr>
      <a:lvl6pPr marL="17129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6pPr>
      <a:lvl7pPr marL="21701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7pPr>
      <a:lvl8pPr marL="26273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8pPr>
      <a:lvl9pPr marL="30845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88950"/>
            <a:ext cx="73437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4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4"/>
          </p:nvPr>
        </p:nvSpPr>
        <p:spPr bwMode="auto">
          <a:xfrm>
            <a:off x="8324850" y="6042025"/>
            <a:ext cx="619125" cy="631825"/>
          </a:xfrm>
          <a:prstGeom prst="rect">
            <a:avLst/>
          </a:prstGeom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2100"/>
              </a:lnSpc>
              <a:buFontTx/>
              <a:buNone/>
              <a:defRPr sz="24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420A111-2C48-44C2-8216-3C8E22DF3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1" r:id="rId2"/>
    <p:sldLayoutId id="2147483950" r:id="rId3"/>
    <p:sldLayoutId id="2147483949" r:id="rId4"/>
    <p:sldLayoutId id="2147483948" r:id="rId5"/>
    <p:sldLayoutId id="2147483947" r:id="rId6"/>
    <p:sldLayoutId id="2147483946" r:id="rId7"/>
    <p:sldLayoutId id="2147483945" r:id="rId8"/>
    <p:sldLayoutId id="2147483944" r:id="rId9"/>
    <p:sldLayoutId id="2147483943" r:id="rId10"/>
    <p:sldLayoutId id="2147483942" r:id="rId11"/>
  </p:sldLayoutIdLst>
  <p:hf hdr="0" ftr="0" dt="0"/>
  <p:txStyles>
    <p:titleStyle>
      <a:lvl1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2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9088" indent="1381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rgbClr val="504F53"/>
          </a:solidFill>
          <a:latin typeface="+mn-lt"/>
        </a:defRPr>
      </a:lvl2pPr>
      <a:lvl3pPr marL="6254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>
          <a:solidFill>
            <a:srgbClr val="504F53"/>
          </a:solidFill>
          <a:latin typeface="+mn-lt"/>
        </a:defRPr>
      </a:lvl3pPr>
      <a:lvl4pPr marL="1600200" indent="-1284288" algn="just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>
          <a:solidFill>
            <a:srgbClr val="504F53"/>
          </a:solidFill>
          <a:latin typeface="+mn-lt"/>
        </a:defRPr>
      </a:lvl4pPr>
      <a:lvl5pPr marL="12557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>
          <a:solidFill>
            <a:srgbClr val="8D8C90"/>
          </a:solidFill>
          <a:latin typeface="+mn-lt"/>
        </a:defRPr>
      </a:lvl5pPr>
      <a:lvl6pPr marL="17129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6pPr>
      <a:lvl7pPr marL="21701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7pPr>
      <a:lvl8pPr marL="26273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8pPr>
      <a:lvl9pPr marL="30845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88950"/>
            <a:ext cx="73437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2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Дата 10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 b="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1"/>
          <p:cNvSpPr>
            <a:spLocks noGrp="1"/>
          </p:cNvSpPr>
          <p:nvPr>
            <p:ph type="sldNum" sz="quarter" idx="4"/>
          </p:nvPr>
        </p:nvSpPr>
        <p:spPr bwMode="auto">
          <a:xfrm>
            <a:off x="8324850" y="6042025"/>
            <a:ext cx="619125" cy="631825"/>
          </a:xfrm>
          <a:prstGeom prst="rect">
            <a:avLst/>
          </a:prstGeom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2100"/>
              </a:lnSpc>
              <a:buFontTx/>
              <a:buNone/>
              <a:defRPr sz="24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5CFB249-048B-4440-8CEA-B535961598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 b="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2" r:id="rId2"/>
    <p:sldLayoutId id="2147483961" r:id="rId3"/>
    <p:sldLayoutId id="2147483960" r:id="rId4"/>
    <p:sldLayoutId id="2147483959" r:id="rId5"/>
    <p:sldLayoutId id="2147483958" r:id="rId6"/>
    <p:sldLayoutId id="2147483957" r:id="rId7"/>
    <p:sldLayoutId id="2147483956" r:id="rId8"/>
    <p:sldLayoutId id="2147483955" r:id="rId9"/>
    <p:sldLayoutId id="2147483954" r:id="rId10"/>
    <p:sldLayoutId id="2147483953" r:id="rId11"/>
  </p:sldLayoutIdLst>
  <p:hf hdr="0" ftr="0" dt="0"/>
  <p:txStyles>
    <p:titleStyle>
      <a:lvl1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2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9088" indent="1381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rgbClr val="504F53"/>
          </a:solidFill>
          <a:latin typeface="+mn-lt"/>
        </a:defRPr>
      </a:lvl2pPr>
      <a:lvl3pPr marL="6254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>
          <a:solidFill>
            <a:srgbClr val="504F53"/>
          </a:solidFill>
          <a:latin typeface="+mn-lt"/>
        </a:defRPr>
      </a:lvl3pPr>
      <a:lvl4pPr marL="1600200" indent="-1284288" algn="just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>
          <a:solidFill>
            <a:srgbClr val="504F53"/>
          </a:solidFill>
          <a:latin typeface="+mn-lt"/>
        </a:defRPr>
      </a:lvl4pPr>
      <a:lvl5pPr marL="12557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>
          <a:solidFill>
            <a:srgbClr val="8D8C90"/>
          </a:solidFill>
          <a:latin typeface="+mn-lt"/>
        </a:defRPr>
      </a:lvl5pPr>
      <a:lvl6pPr marL="17129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6pPr>
      <a:lvl7pPr marL="21701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7pPr>
      <a:lvl8pPr marL="26273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8pPr>
      <a:lvl9pPr marL="30845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88950"/>
            <a:ext cx="73437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0179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Дата 1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 b="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 b="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191500" y="5873750"/>
            <a:ext cx="566738" cy="650875"/>
          </a:xfrm>
          <a:prstGeom prst="rect">
            <a:avLst/>
          </a:prstGeom>
          <a:extLst/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2100"/>
              </a:lnSpc>
              <a:buFontTx/>
              <a:buNone/>
              <a:defRPr sz="24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AC589A1-B194-440E-9DFD-9ED7741A0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3" r:id="rId2"/>
    <p:sldLayoutId id="2147483972" r:id="rId3"/>
    <p:sldLayoutId id="2147483971" r:id="rId4"/>
    <p:sldLayoutId id="2147483970" r:id="rId5"/>
    <p:sldLayoutId id="2147483969" r:id="rId6"/>
    <p:sldLayoutId id="2147483968" r:id="rId7"/>
    <p:sldLayoutId id="2147483967" r:id="rId8"/>
    <p:sldLayoutId id="2147483966" r:id="rId9"/>
    <p:sldLayoutId id="2147483965" r:id="rId10"/>
    <p:sldLayoutId id="2147483964" r:id="rId11"/>
  </p:sldLayoutIdLst>
  <p:hf hdr="0" ftr="0" dt="0"/>
  <p:txStyles>
    <p:titleStyle>
      <a:lvl1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2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9088" indent="1381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rgbClr val="504F53"/>
          </a:solidFill>
          <a:latin typeface="+mn-lt"/>
        </a:defRPr>
      </a:lvl2pPr>
      <a:lvl3pPr marL="6254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>
          <a:solidFill>
            <a:srgbClr val="504F53"/>
          </a:solidFill>
          <a:latin typeface="+mn-lt"/>
        </a:defRPr>
      </a:lvl3pPr>
      <a:lvl4pPr marL="1600200" indent="-1284288" algn="just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>
          <a:solidFill>
            <a:srgbClr val="504F53"/>
          </a:solidFill>
          <a:latin typeface="+mn-lt"/>
        </a:defRPr>
      </a:lvl4pPr>
      <a:lvl5pPr marL="12557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>
          <a:solidFill>
            <a:srgbClr val="8D8C90"/>
          </a:solidFill>
          <a:latin typeface="+mn-lt"/>
        </a:defRPr>
      </a:lvl5pPr>
      <a:lvl6pPr marL="17129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6pPr>
      <a:lvl7pPr marL="21701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7pPr>
      <a:lvl8pPr marL="26273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8pPr>
      <a:lvl9pPr marL="30845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88" y="1592"/>
            <a:ext cx="9142412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 bwMode="auto">
          <a:xfrm>
            <a:off x="816004" y="490538"/>
            <a:ext cx="734377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28" tIns="45464" rIns="90928" bIns="454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4340" name="Текст 2"/>
          <p:cNvSpPr>
            <a:spLocks noGrp="1"/>
          </p:cNvSpPr>
          <p:nvPr>
            <p:ph type="body" idx="1"/>
          </p:nvPr>
        </p:nvSpPr>
        <p:spPr bwMode="auto">
          <a:xfrm>
            <a:off x="816004" y="1600229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28" tIns="45464" rIns="90928" bIns="454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3894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l" defTabSz="908153" rtl="0" eaLnBrk="0" fontAlgn="base" hangingPunct="0">
        <a:lnSpc>
          <a:spcPts val="454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908153" rtl="0" eaLnBrk="0" fontAlgn="base" hangingPunct="0">
        <a:lnSpc>
          <a:spcPts val="454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08153" rtl="0" eaLnBrk="0" fontAlgn="base" hangingPunct="0">
        <a:lnSpc>
          <a:spcPts val="454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08153" rtl="0" eaLnBrk="0" fontAlgn="base" hangingPunct="0">
        <a:lnSpc>
          <a:spcPts val="454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08153" rtl="0" eaLnBrk="0" fontAlgn="base" hangingPunct="0">
        <a:lnSpc>
          <a:spcPts val="454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4867" algn="l" defTabSz="908153" rtl="0" fontAlgn="base">
        <a:lnSpc>
          <a:spcPts val="454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09731" algn="l" defTabSz="908153" rtl="0" fontAlgn="base">
        <a:lnSpc>
          <a:spcPts val="454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64599" algn="l" defTabSz="908153" rtl="0" fontAlgn="base">
        <a:lnSpc>
          <a:spcPts val="454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19467" algn="l" defTabSz="908153" rtl="0" fontAlgn="base">
        <a:lnSpc>
          <a:spcPts val="454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5878" indent="-315878" algn="l" defTabSz="908153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5878" indent="138985" algn="l" defTabSz="90815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rgbClr val="504F53"/>
          </a:solidFill>
          <a:latin typeface="+mn-lt"/>
        </a:defRPr>
      </a:lvl2pPr>
      <a:lvl3pPr marL="620700" indent="-225853" algn="l" defTabSz="90815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>
          <a:solidFill>
            <a:srgbClr val="504F53"/>
          </a:solidFill>
          <a:latin typeface="+mn-lt"/>
        </a:defRPr>
      </a:lvl3pPr>
      <a:lvl4pPr marL="1592033" indent="-1279307" algn="just" defTabSz="90815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>
          <a:solidFill>
            <a:srgbClr val="504F53"/>
          </a:solidFill>
          <a:latin typeface="+mn-lt"/>
        </a:defRPr>
      </a:lvl4pPr>
      <a:lvl5pPr marL="1250886" indent="568589" algn="l" defTabSz="90815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>
          <a:solidFill>
            <a:srgbClr val="8D8C90"/>
          </a:solidFill>
          <a:latin typeface="+mn-lt"/>
        </a:defRPr>
      </a:lvl5pPr>
      <a:lvl6pPr marL="1705751" indent="568589" algn="l" defTabSz="90815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6pPr>
      <a:lvl7pPr marL="2160614" indent="568589" algn="l" defTabSz="90815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7pPr>
      <a:lvl8pPr marL="2615487" indent="568589" algn="l" defTabSz="90815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8pPr>
      <a:lvl9pPr marL="3070346" indent="568589" algn="l" defTabSz="90815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buChar char="»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097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867" algn="l" defTabSz="9097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9731" algn="l" defTabSz="9097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4599" algn="l" defTabSz="9097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9467" algn="l" defTabSz="9097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4330" algn="l" defTabSz="9097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9194" algn="l" defTabSz="9097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4065" algn="l" defTabSz="9097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8929" algn="l" defTabSz="9097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ChangeArrowheads="1"/>
          </p:cNvSpPr>
          <p:nvPr/>
        </p:nvSpPr>
        <p:spPr bwMode="auto">
          <a:xfrm>
            <a:off x="0" y="971550"/>
            <a:ext cx="91440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4" rIns="91333" bIns="45664" anchor="ctr"/>
          <a:lstStyle/>
          <a:p>
            <a:pPr algn="ctr" defTabSz="1152525"/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Управление Федеральной налоговой службы по Новгородской области</a:t>
            </a:r>
          </a:p>
        </p:txBody>
      </p:sp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107950" y="4940300"/>
            <a:ext cx="89646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4" rIns="91333" bIns="45664" anchor="ctr"/>
          <a:lstStyle/>
          <a:p>
            <a:pPr algn="ctr" defTabSz="1452563">
              <a:lnSpc>
                <a:spcPct val="90000"/>
              </a:lnSpc>
            </a:pPr>
            <a:endParaRPr lang="ru-RU" sz="2000">
              <a:solidFill>
                <a:srgbClr val="FFFF00"/>
              </a:solidFill>
            </a:endParaRP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323850" y="1343025"/>
            <a:ext cx="86391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3" tIns="45664" rIns="91333" bIns="45664" anchor="ctr"/>
          <a:lstStyle/>
          <a:p>
            <a:pPr algn="ctr" defTabSz="1152525"/>
            <a:endParaRPr lang="ru-RU" sz="4300" b="0">
              <a:solidFill>
                <a:schemeClr val="tx2"/>
              </a:solidFill>
            </a:endParaRPr>
          </a:p>
        </p:txBody>
      </p:sp>
      <p:sp>
        <p:nvSpPr>
          <p:cNvPr id="68613" name="Text Box 6"/>
          <p:cNvSpPr txBox="1">
            <a:spLocks noChangeArrowheads="1"/>
          </p:cNvSpPr>
          <p:nvPr/>
        </p:nvSpPr>
        <p:spPr bwMode="auto">
          <a:xfrm>
            <a:off x="0" y="4365625"/>
            <a:ext cx="9144000" cy="1380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180" tIns="43589" rIns="87180" bIns="43589">
            <a:spAutoFit/>
          </a:bodyPr>
          <a:lstStyle/>
          <a:p>
            <a:pPr algn="ctr" defTabSz="873125"/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Доклад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начальника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отдела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обеспечения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процедур банкротства Управления ФНС России</a:t>
            </a:r>
          </a:p>
          <a:p>
            <a:pPr algn="ctr" defTabSz="873125"/>
            <a:r>
              <a:rPr lang="ru-RU" sz="2800" dirty="0">
                <a:solidFill>
                  <a:schemeClr val="tx1"/>
                </a:solidFill>
                <a:latin typeface="Times New Roman" pitchFamily="18" charset="0"/>
              </a:rPr>
              <a:t>Хохлова Андрея Анатольевича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229" y="2276872"/>
            <a:ext cx="1446184" cy="150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Основные задачи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22635" y="1711107"/>
            <a:ext cx="7320689" cy="4552995"/>
          </a:xfrm>
        </p:spPr>
        <p:txBody>
          <a:bodyPr>
            <a:normAutofit/>
          </a:bodyPr>
          <a:lstStyle/>
          <a:p>
            <a:pPr marL="307836" lvl="3" indent="-308146">
              <a:lnSpc>
                <a:spcPct val="100000"/>
              </a:lnSpc>
              <a:spcBef>
                <a:spcPts val="1026"/>
              </a:spcBef>
              <a:buFont typeface="Wingdings" pitchFamily="2" charset="2"/>
              <a:buChar char="q"/>
            </a:pPr>
            <a:r>
              <a:rPr lang="ru-RU" sz="2138" b="1" dirty="0">
                <a:latin typeface="Arial Narrow" pitchFamily="34" charset="0"/>
              </a:rPr>
              <a:t>Обеспечение поступления в бюджет Российской Федерации максимально возможной суммы </a:t>
            </a:r>
            <a:r>
              <a:rPr lang="ru-RU" sz="2138" b="1" dirty="0" smtClean="0">
                <a:latin typeface="Arial Narrow" pitchFamily="34" charset="0"/>
              </a:rPr>
              <a:t>задолженности</a:t>
            </a:r>
            <a:endParaRPr lang="ru-RU" sz="2138" b="1" dirty="0">
              <a:latin typeface="Arial Narrow" pitchFamily="34" charset="0"/>
            </a:endParaRPr>
          </a:p>
          <a:p>
            <a:pPr marL="307836" lvl="3" indent="-308146">
              <a:lnSpc>
                <a:spcPct val="100000"/>
              </a:lnSpc>
              <a:spcBef>
                <a:spcPts val="1026"/>
              </a:spcBef>
              <a:buFont typeface="Wingdings" pitchFamily="2" charset="2"/>
              <a:buChar char="q"/>
            </a:pPr>
            <a:r>
              <a:rPr lang="ru-RU" sz="2138" b="1" dirty="0">
                <a:latin typeface="Arial Narrow" pitchFamily="34" charset="0"/>
              </a:rPr>
              <a:t>Изменение модели поведения налогоплательщика</a:t>
            </a:r>
          </a:p>
          <a:p>
            <a:pPr marL="307836" lvl="3" indent="-308146">
              <a:lnSpc>
                <a:spcPct val="100000"/>
              </a:lnSpc>
              <a:spcBef>
                <a:spcPts val="1026"/>
              </a:spcBef>
              <a:buFont typeface="Wingdings" pitchFamily="2" charset="2"/>
              <a:buChar char="q"/>
            </a:pPr>
            <a:r>
              <a:rPr lang="ru-RU" sz="2138" b="1" dirty="0" smtClean="0">
                <a:latin typeface="Arial Narrow" pitchFamily="34" charset="0"/>
              </a:rPr>
              <a:t>Привлечение к ответственности </a:t>
            </a:r>
            <a:r>
              <a:rPr lang="ru-RU" sz="2138" b="1" dirty="0">
                <a:latin typeface="Arial Narrow" pitchFamily="34" charset="0"/>
              </a:rPr>
              <a:t>действительно виновного лица</a:t>
            </a:r>
          </a:p>
        </p:txBody>
      </p:sp>
    </p:spTree>
    <p:extLst>
      <p:ext uri="{BB962C8B-B14F-4D97-AF65-F5344CB8AC3E}">
        <p14:creationId xmlns:p14="http://schemas.microsoft.com/office/powerpoint/2010/main" val="397735587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650" y="3068667"/>
            <a:ext cx="7958138" cy="1470025"/>
          </a:xfrm>
        </p:spPr>
        <p:txBody>
          <a:bodyPr/>
          <a:lstStyle/>
          <a:p>
            <a:pPr algn="ctr" eaLnBrk="1" hangingPunct="1"/>
            <a:r>
              <a:rPr lang="ru-RU" altLang="ru-RU" sz="5000">
                <a:solidFill>
                  <a:schemeClr val="bg1"/>
                </a:solidFill>
              </a:rPr>
              <a:t>Спасибо</a:t>
            </a:r>
            <a:br>
              <a:rPr lang="ru-RU" altLang="ru-RU" sz="5000">
                <a:solidFill>
                  <a:schemeClr val="bg1"/>
                </a:solidFill>
              </a:rPr>
            </a:br>
            <a:r>
              <a:rPr lang="ru-RU" altLang="ru-RU" sz="5000">
                <a:solidFill>
                  <a:schemeClr val="bg1"/>
                </a:solidFill>
              </a:rPr>
              <a:t>за внимание!</a:t>
            </a:r>
          </a:p>
        </p:txBody>
      </p:sp>
      <p:pic>
        <p:nvPicPr>
          <p:cNvPr id="34818" name="Рисунок 9" descr="Безымянный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" y="857279"/>
            <a:ext cx="4667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4946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37192" cy="10425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Слайд №1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Количество заявлений, направленных уполномоченным органом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71975043"/>
              </p:ext>
            </p:extLst>
          </p:nvPr>
        </p:nvGraphicFramePr>
        <p:xfrm>
          <a:off x="1123826" y="1704914"/>
          <a:ext cx="6834774" cy="4494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5891981"/>
            <a:ext cx="619712" cy="595690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8659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algn="ctr">
              <a:lnSpc>
                <a:spcPts val="2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Слайд № 2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Количество инициированных дел о банкротстве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в 2014-2018 годах, всего по области</a:t>
            </a:r>
          </a:p>
        </p:txBody>
      </p:sp>
      <p:graphicFrame>
        <p:nvGraphicFramePr>
          <p:cNvPr id="2" name="Object 9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300403780"/>
              </p:ext>
            </p:extLst>
          </p:nvPr>
        </p:nvGraphicFramePr>
        <p:xfrm>
          <a:off x="974725" y="1608138"/>
          <a:ext cx="7153275" cy="4621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23728" y="3070226"/>
            <a:ext cx="1008062" cy="388937"/>
          </a:xfrm>
          <a:prstGeom prst="rect">
            <a:avLst/>
          </a:prstGeom>
          <a:solidFill>
            <a:srgbClr val="EFF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accent6"/>
                </a:solidFill>
              </a:rPr>
              <a:t>130 дел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43713" y="1714500"/>
            <a:ext cx="987425" cy="460375"/>
          </a:xfrm>
          <a:prstGeom prst="rect">
            <a:avLst/>
          </a:prstGeom>
          <a:solidFill>
            <a:srgbClr val="EFF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accent6"/>
                </a:solidFill>
              </a:rPr>
              <a:t>300 дел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31791" y="2814639"/>
            <a:ext cx="1145727" cy="360363"/>
          </a:xfrm>
          <a:prstGeom prst="rect">
            <a:avLst/>
          </a:prstGeom>
          <a:solidFill>
            <a:srgbClr val="EFF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accent6"/>
                </a:solidFill>
              </a:rPr>
              <a:t>157 дел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77518" y="2455864"/>
            <a:ext cx="1068388" cy="358775"/>
          </a:xfrm>
          <a:prstGeom prst="rect">
            <a:avLst/>
          </a:prstGeom>
          <a:solidFill>
            <a:srgbClr val="EFF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accent6"/>
                </a:solidFill>
              </a:rPr>
              <a:t>198 дел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49902" y="1995489"/>
            <a:ext cx="1081087" cy="460375"/>
          </a:xfrm>
          <a:prstGeom prst="rect">
            <a:avLst/>
          </a:prstGeom>
          <a:solidFill>
            <a:srgbClr val="EFF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accent6"/>
                </a:solidFill>
              </a:rPr>
              <a:t>237 </a:t>
            </a:r>
            <a:r>
              <a:rPr lang="ru-RU" dirty="0">
                <a:solidFill>
                  <a:schemeClr val="accent6"/>
                </a:solidFill>
              </a:rPr>
              <a:t>дел</a:t>
            </a:r>
          </a:p>
        </p:txBody>
      </p:sp>
    </p:spTree>
  </p:cSld>
  <p:clrMapOvr>
    <a:masterClrMapping/>
  </p:clrMapOvr>
  <p:transition spd="slow"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6842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Слайд №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3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Структура процедур банкротства, применяемых в делах о банкротстве должников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6753225" y="1628754"/>
            <a:ext cx="2160587" cy="1979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ru-RU" sz="2000" dirty="0">
                <a:solidFill>
                  <a:schemeClr val="tx1"/>
                </a:solidFill>
              </a:rPr>
              <a:t>В процедуре банкротства </a:t>
            </a:r>
            <a:r>
              <a:rPr lang="ru-RU" sz="2000" dirty="0" smtClean="0">
                <a:solidFill>
                  <a:schemeClr val="tx1"/>
                </a:solidFill>
              </a:rPr>
              <a:t>30 должников </a:t>
            </a:r>
            <a:r>
              <a:rPr lang="ru-RU" sz="2000" dirty="0">
                <a:solidFill>
                  <a:schemeClr val="tx1"/>
                </a:solidFill>
              </a:rPr>
              <a:t>по состоянию на </a:t>
            </a:r>
            <a:r>
              <a:rPr lang="ru-RU" sz="2000" dirty="0" smtClean="0">
                <a:solidFill>
                  <a:schemeClr val="tx1"/>
                </a:solidFill>
              </a:rPr>
              <a:t>01.10.2018 </a:t>
            </a:r>
            <a:r>
              <a:rPr lang="ru-RU" sz="2000" dirty="0">
                <a:solidFill>
                  <a:schemeClr val="tx1"/>
                </a:solidFill>
              </a:rPr>
              <a:t>года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437306052"/>
              </p:ext>
            </p:extLst>
          </p:nvPr>
        </p:nvGraphicFramePr>
        <p:xfrm>
          <a:off x="112089" y="1638177"/>
          <a:ext cx="857885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3" name="Text Box 20"/>
          <p:cNvSpPr txBox="1">
            <a:spLocks noChangeArrowheads="1"/>
          </p:cNvSpPr>
          <p:nvPr/>
        </p:nvSpPr>
        <p:spPr bwMode="auto">
          <a:xfrm>
            <a:off x="4799013" y="3417051"/>
            <a:ext cx="11569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КП</a:t>
            </a:r>
            <a:endParaRPr lang="ru-RU" sz="1400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sz="1400" dirty="0">
                <a:solidFill>
                  <a:schemeClr val="tx1"/>
                </a:solidFill>
              </a:rPr>
              <a:t>115 дел</a:t>
            </a:r>
          </a:p>
        </p:txBody>
      </p:sp>
      <p:sp>
        <p:nvSpPr>
          <p:cNvPr id="14344" name="Text Box 21"/>
          <p:cNvSpPr txBox="1">
            <a:spLocks noChangeArrowheads="1"/>
          </p:cNvSpPr>
          <p:nvPr/>
        </p:nvSpPr>
        <p:spPr bwMode="auto">
          <a:xfrm>
            <a:off x="3283132" y="4716914"/>
            <a:ext cx="1152128" cy="75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Н</a:t>
            </a:r>
            <a:endParaRPr lang="ru-RU" sz="1400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29 </a:t>
            </a:r>
            <a:r>
              <a:rPr lang="ru-RU" sz="1400" dirty="0">
                <a:solidFill>
                  <a:schemeClr val="tx1"/>
                </a:solidFill>
              </a:rPr>
              <a:t>дел</a:t>
            </a:r>
          </a:p>
        </p:txBody>
      </p:sp>
      <p:sp>
        <p:nvSpPr>
          <p:cNvPr id="14345" name="Text Box 25"/>
          <p:cNvSpPr txBox="1">
            <a:spLocks noChangeArrowheads="1"/>
          </p:cNvSpPr>
          <p:nvPr/>
        </p:nvSpPr>
        <p:spPr bwMode="auto">
          <a:xfrm>
            <a:off x="3372834" y="5517232"/>
            <a:ext cx="1152128" cy="64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ВУ</a:t>
            </a:r>
            <a:endParaRPr lang="ru-RU" sz="1400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5 дел</a:t>
            </a:r>
          </a:p>
          <a:p>
            <a:pPr algn="ctr">
              <a:buFont typeface="Wingdings" pitchFamily="2" charset="2"/>
              <a:buNone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49085" y="3910863"/>
            <a:ext cx="1647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РД 39 дел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9085" y="247814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РИ 19 дел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43857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>
              <a:lnSpc>
                <a:spcPts val="2500"/>
              </a:lnSpc>
            </a:pPr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</a:rPr>
              <a:t>Слайд №4  </a:t>
            </a:r>
            <a:br>
              <a:rPr lang="ru-RU" sz="2400" dirty="0" smtClean="0">
                <a:solidFill>
                  <a:srgbClr val="080808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</a:rPr>
              <a:t>Структура дел о банкротстве по видам деятельности должников, всего по области</a:t>
            </a:r>
          </a:p>
        </p:txBody>
      </p:sp>
      <p:graphicFrame>
        <p:nvGraphicFramePr>
          <p:cNvPr id="3" name="Object 6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768051445"/>
              </p:ext>
            </p:extLst>
          </p:nvPr>
        </p:nvGraphicFramePr>
        <p:xfrm>
          <a:off x="578643" y="1931193"/>
          <a:ext cx="7378700" cy="41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92" name="Text Box 8"/>
          <p:cNvSpPr txBox="1">
            <a:spLocks noChangeArrowheads="1"/>
          </p:cNvSpPr>
          <p:nvPr/>
        </p:nvSpPr>
        <p:spPr bwMode="auto">
          <a:xfrm rot="21250310">
            <a:off x="3598105" y="3600609"/>
            <a:ext cx="15843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1300" dirty="0">
                <a:solidFill>
                  <a:schemeClr val="tx1"/>
                </a:solidFill>
              </a:rPr>
              <a:t>Строительство</a:t>
            </a:r>
          </a:p>
          <a:p>
            <a:pPr algn="ctr">
              <a:buFont typeface="Wingdings" pitchFamily="2" charset="2"/>
              <a:buNone/>
            </a:pPr>
            <a:r>
              <a:rPr lang="ru-RU" sz="1300" dirty="0" smtClean="0">
                <a:solidFill>
                  <a:schemeClr val="tx1"/>
                </a:solidFill>
              </a:rPr>
              <a:t>27 </a:t>
            </a:r>
            <a:r>
              <a:rPr lang="ru-RU" sz="1300" dirty="0">
                <a:solidFill>
                  <a:schemeClr val="tx1"/>
                </a:solidFill>
              </a:rPr>
              <a:t>должников</a:t>
            </a:r>
          </a:p>
        </p:txBody>
      </p:sp>
      <p:sp>
        <p:nvSpPr>
          <p:cNvPr id="16393" name="Text Box 12"/>
          <p:cNvSpPr txBox="1">
            <a:spLocks noChangeArrowheads="1"/>
          </p:cNvSpPr>
          <p:nvPr/>
        </p:nvSpPr>
        <p:spPr bwMode="auto">
          <a:xfrm>
            <a:off x="2147888" y="4667250"/>
            <a:ext cx="1800225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1300" dirty="0">
                <a:solidFill>
                  <a:schemeClr val="tx1"/>
                </a:solidFill>
              </a:rPr>
              <a:t>Предоставление услуг и операции с недвижимостью </a:t>
            </a:r>
          </a:p>
          <a:p>
            <a:pPr algn="ctr">
              <a:buFont typeface="Wingdings" pitchFamily="2" charset="2"/>
              <a:buNone/>
            </a:pPr>
            <a:r>
              <a:rPr lang="ru-RU" sz="1300" dirty="0" smtClean="0">
                <a:solidFill>
                  <a:schemeClr val="tx1"/>
                </a:solidFill>
              </a:rPr>
              <a:t>45 </a:t>
            </a:r>
            <a:r>
              <a:rPr lang="ru-RU" sz="1300" dirty="0">
                <a:solidFill>
                  <a:schemeClr val="tx1"/>
                </a:solidFill>
              </a:rPr>
              <a:t>должников</a:t>
            </a:r>
          </a:p>
        </p:txBody>
      </p:sp>
      <p:sp>
        <p:nvSpPr>
          <p:cNvPr id="16394" name="Text Box 13"/>
          <p:cNvSpPr txBox="1">
            <a:spLocks noChangeArrowheads="1"/>
          </p:cNvSpPr>
          <p:nvPr/>
        </p:nvSpPr>
        <p:spPr bwMode="auto">
          <a:xfrm rot="2595524">
            <a:off x="3223074" y="4604207"/>
            <a:ext cx="212725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algn="ctr">
              <a:buFont typeface="Wingdings" pitchFamily="2" charset="2"/>
              <a:buNone/>
            </a:pPr>
            <a:r>
              <a:rPr lang="ru-RU" sz="1300" dirty="0">
                <a:solidFill>
                  <a:schemeClr val="tx1"/>
                </a:solidFill>
              </a:rPr>
              <a:t>Транспорт </a:t>
            </a:r>
            <a:r>
              <a:rPr lang="ru-RU" sz="1300" dirty="0" smtClean="0">
                <a:solidFill>
                  <a:schemeClr val="tx1"/>
                </a:solidFill>
              </a:rPr>
              <a:t>17 </a:t>
            </a:r>
            <a:r>
              <a:rPr lang="ru-RU" sz="1300" dirty="0">
                <a:solidFill>
                  <a:schemeClr val="tx1"/>
                </a:solidFill>
              </a:rPr>
              <a:t>должников</a:t>
            </a:r>
          </a:p>
        </p:txBody>
      </p:sp>
      <p:sp>
        <p:nvSpPr>
          <p:cNvPr id="16395" name="Text Box 14"/>
          <p:cNvSpPr txBox="1">
            <a:spLocks noChangeArrowheads="1"/>
          </p:cNvSpPr>
          <p:nvPr/>
        </p:nvSpPr>
        <p:spPr bwMode="auto">
          <a:xfrm rot="18745569">
            <a:off x="3335886" y="2523885"/>
            <a:ext cx="2016125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1300" dirty="0" err="1" smtClean="0">
                <a:solidFill>
                  <a:schemeClr val="tx1"/>
                </a:solidFill>
              </a:rPr>
              <a:t>Обрабат</a:t>
            </a:r>
            <a:r>
              <a:rPr lang="ru-RU" sz="1300" dirty="0" smtClean="0">
                <a:solidFill>
                  <a:schemeClr val="tx1"/>
                </a:solidFill>
              </a:rPr>
              <a:t>. пр-во</a:t>
            </a:r>
            <a:endParaRPr lang="ru-RU" sz="1300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sz="1300" dirty="0" smtClean="0">
                <a:solidFill>
                  <a:schemeClr val="tx1"/>
                </a:solidFill>
              </a:rPr>
              <a:t>14 </a:t>
            </a:r>
            <a:r>
              <a:rPr lang="ru-RU" sz="1300" dirty="0">
                <a:solidFill>
                  <a:schemeClr val="tx1"/>
                </a:solidFill>
              </a:rPr>
              <a:t>должников</a:t>
            </a:r>
          </a:p>
        </p:txBody>
      </p:sp>
      <p:sp>
        <p:nvSpPr>
          <p:cNvPr id="16396" name="Text Box 17"/>
          <p:cNvSpPr txBox="1">
            <a:spLocks noChangeArrowheads="1"/>
          </p:cNvSpPr>
          <p:nvPr/>
        </p:nvSpPr>
        <p:spPr bwMode="auto">
          <a:xfrm rot="2025202">
            <a:off x="1572056" y="2426254"/>
            <a:ext cx="20161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1300" dirty="0">
                <a:solidFill>
                  <a:schemeClr val="tx1"/>
                </a:solidFill>
              </a:rPr>
              <a:t>Иные виды деятельности </a:t>
            </a:r>
          </a:p>
          <a:p>
            <a:pPr algn="ctr">
              <a:buFont typeface="Wingdings" pitchFamily="2" charset="2"/>
              <a:buNone/>
            </a:pPr>
            <a:r>
              <a:rPr lang="ru-RU" sz="1300" dirty="0" smtClean="0">
                <a:solidFill>
                  <a:schemeClr val="tx1"/>
                </a:solidFill>
              </a:rPr>
              <a:t>26 </a:t>
            </a:r>
            <a:r>
              <a:rPr lang="ru-RU" sz="1300" dirty="0">
                <a:solidFill>
                  <a:schemeClr val="tx1"/>
                </a:solidFill>
              </a:rPr>
              <a:t>должников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 rot="17526160">
            <a:off x="2804366" y="2020052"/>
            <a:ext cx="18002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1300" dirty="0" smtClean="0">
                <a:solidFill>
                  <a:schemeClr val="tx1"/>
                </a:solidFill>
              </a:rPr>
              <a:t>С/х</a:t>
            </a:r>
            <a:endParaRPr lang="ru-RU" sz="1300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sz="1300" dirty="0" smtClean="0">
                <a:solidFill>
                  <a:schemeClr val="tx1"/>
                </a:solidFill>
              </a:rPr>
              <a:t>15 </a:t>
            </a:r>
            <a:r>
              <a:rPr lang="ru-RU" sz="1300" dirty="0">
                <a:solidFill>
                  <a:schemeClr val="tx1"/>
                </a:solidFill>
              </a:rPr>
              <a:t>должников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42987" y="3300813"/>
            <a:ext cx="1728787" cy="1019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Торговля           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 </a:t>
            </a:r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должников</a:t>
            </a:r>
          </a:p>
        </p:txBody>
      </p:sp>
    </p:spTree>
    <p:extLst>
      <p:ext uri="{BB962C8B-B14F-4D97-AF65-F5344CB8AC3E}">
        <p14:creationId xmlns:p14="http://schemas.microsoft.com/office/powerpoint/2010/main" val="4081543262"/>
      </p:ext>
    </p:extLst>
  </p:cSld>
  <p:clrMapOvr>
    <a:masterClrMapping/>
  </p:clrMapOvr>
  <p:transition spd="slow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37192" cy="10425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Слайд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№5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Количество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граждан-должников находящихся в процедурах банкротства</a:t>
            </a:r>
            <a:endParaRPr lang="ru-RU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9641896"/>
              </p:ext>
            </p:extLst>
          </p:nvPr>
        </p:nvGraphicFramePr>
        <p:xfrm>
          <a:off x="1123826" y="1704914"/>
          <a:ext cx="6834774" cy="4494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5891981"/>
            <a:ext cx="619712" cy="595690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0731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8"/>
          <p:cNvSpPr>
            <a:spLocks noGrp="1" noChangeArrowheads="1"/>
          </p:cNvSpPr>
          <p:nvPr>
            <p:ph type="title"/>
          </p:nvPr>
        </p:nvSpPr>
        <p:spPr>
          <a:xfrm>
            <a:off x="563563" y="404813"/>
            <a:ext cx="8580437" cy="12192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400" dirty="0" smtClean="0">
                <a:solidFill>
                  <a:srgbClr val="080808"/>
                </a:solidFill>
                <a:latin typeface="Times New Roman" pitchFamily="18" charset="0"/>
              </a:rPr>
              <a:t>Слайд № 6</a:t>
            </a:r>
            <a:br>
              <a:rPr lang="ru-RU" sz="2400" dirty="0" smtClean="0">
                <a:solidFill>
                  <a:srgbClr val="080808"/>
                </a:solidFill>
                <a:latin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Структура процедур банкротства, применяемых в делах о банкротстве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</a:rPr>
              <a:t>граждан-должников</a:t>
            </a:r>
            <a:endParaRPr lang="ru-RU" sz="2400" dirty="0" smtClean="0">
              <a:solidFill>
                <a:srgbClr val="080808"/>
              </a:solidFill>
              <a:latin typeface="Times New Roman" pitchFamily="18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523399"/>
              </p:ext>
            </p:extLst>
          </p:nvPr>
        </p:nvGraphicFramePr>
        <p:xfrm>
          <a:off x="1792288" y="1535113"/>
          <a:ext cx="5126037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3" name="Rectangle 14"/>
          <p:cNvSpPr>
            <a:spLocks noChangeArrowheads="1"/>
          </p:cNvSpPr>
          <p:nvPr/>
        </p:nvSpPr>
        <p:spPr bwMode="auto">
          <a:xfrm>
            <a:off x="4572000" y="2687638"/>
            <a:ext cx="1079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РД</a:t>
            </a:r>
            <a:endParaRPr lang="ru-RU" sz="1600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39 д.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414" name="Rectangle 15"/>
          <p:cNvSpPr>
            <a:spLocks noChangeArrowheads="1"/>
          </p:cNvSpPr>
          <p:nvPr/>
        </p:nvSpPr>
        <p:spPr bwMode="auto">
          <a:xfrm>
            <a:off x="3275856" y="3562925"/>
            <a:ext cx="108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РИ</a:t>
            </a:r>
            <a:endParaRPr lang="ru-RU" sz="1600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80 д.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633214"/>
      </p:ext>
    </p:extLst>
  </p:cSld>
  <p:clrMapOvr>
    <a:masterClrMapping/>
  </p:clrMapOvr>
  <p:transition spd="slow"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Последствия признания гражданина банкротом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22635" y="1711107"/>
            <a:ext cx="7320689" cy="4552995"/>
          </a:xfrm>
        </p:spPr>
        <p:txBody>
          <a:bodyPr>
            <a:normAutofit fontScale="92500" lnSpcReduction="20000"/>
          </a:bodyPr>
          <a:lstStyle/>
          <a:p>
            <a:pPr marL="307836" lvl="3" indent="-308146">
              <a:lnSpc>
                <a:spcPct val="100000"/>
              </a:lnSpc>
              <a:spcBef>
                <a:spcPts val="1026"/>
              </a:spcBef>
              <a:buFont typeface="Wingdings" pitchFamily="2" charset="2"/>
              <a:buChar char="q"/>
            </a:pPr>
            <a:r>
              <a:rPr lang="ru-RU" sz="2138" b="1" dirty="0" smtClean="0">
                <a:latin typeface="Arial Narrow" pitchFamily="34" charset="0"/>
              </a:rPr>
              <a:t>В течение пяти лет с даты завершения в отношении гражданина процедуры реализации имущества или прекращения производства по делу о банкротстве в ходе такой процедуры он не вправе принимать на себя обязательства по кредитным договорам и (или) договорам займа без указания на факт своего банкротства. </a:t>
            </a:r>
          </a:p>
          <a:p>
            <a:pPr marL="307836" lvl="3" indent="-308146">
              <a:lnSpc>
                <a:spcPct val="100000"/>
              </a:lnSpc>
              <a:spcBef>
                <a:spcPts val="1026"/>
              </a:spcBef>
              <a:buFont typeface="Wingdings" pitchFamily="2" charset="2"/>
              <a:buChar char="q"/>
            </a:pPr>
            <a:r>
              <a:rPr lang="ru-RU" sz="2200" b="1" dirty="0" smtClean="0">
                <a:latin typeface="Arial Narrow" pitchFamily="34" charset="0"/>
              </a:rPr>
              <a:t>В течение пяти лет с даты завершения в отношении гражданина процедуры реализации имущества или прекращения производства по делу о банкротстве в ходе такой процедуры дело о его банкротстве не может быть возбуждено по заявлению этого гражданина.</a:t>
            </a:r>
          </a:p>
          <a:p>
            <a:pPr marL="307836" lvl="3" indent="-308146">
              <a:lnSpc>
                <a:spcPct val="100000"/>
              </a:lnSpc>
              <a:spcBef>
                <a:spcPts val="1026"/>
              </a:spcBef>
              <a:buFont typeface="Wingdings" pitchFamily="2" charset="2"/>
              <a:buChar char="q"/>
            </a:pPr>
            <a:r>
              <a:rPr lang="ru-RU" sz="2100" b="1" dirty="0" smtClean="0">
                <a:latin typeface="Arial Narrow" pitchFamily="34" charset="0"/>
              </a:rPr>
              <a:t>В </a:t>
            </a:r>
            <a:r>
              <a:rPr lang="ru-RU" sz="2100" b="1" dirty="0">
                <a:latin typeface="Arial Narrow" pitchFamily="34" charset="0"/>
              </a:rPr>
              <a:t>течение трех лет с даты завершения в отношении гражданина процедуры реализации имущества или прекращения производства по делу о банкротстве в ходе такой процедуры он не вправе занимать должности в органах управления юридического лица, иным образом участвовать в управлении юридическим лицом, если иное не установлено настоящим Федеральным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353334412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Освобождение гражданина не допускается в случае, если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22635" y="1711107"/>
            <a:ext cx="7320689" cy="4552995"/>
          </a:xfrm>
        </p:spPr>
        <p:txBody>
          <a:bodyPr>
            <a:normAutofit fontScale="85000" lnSpcReduction="20000"/>
          </a:bodyPr>
          <a:lstStyle/>
          <a:p>
            <a:pPr marL="307836" lvl="3" indent="-308146">
              <a:lnSpc>
                <a:spcPct val="100000"/>
              </a:lnSpc>
              <a:spcBef>
                <a:spcPts val="1026"/>
              </a:spcBef>
              <a:buFont typeface="Wingdings" pitchFamily="2" charset="2"/>
              <a:buChar char="q"/>
            </a:pPr>
            <a:r>
              <a:rPr lang="ru-RU" sz="2138" b="1" dirty="0">
                <a:latin typeface="Arial Narrow" pitchFamily="34" charset="0"/>
              </a:rPr>
              <a:t>вступившим в законную силу судебным актом гражданин привлечен к уголовной или административной ответственности за неправомерные действия при банкротстве, преднамеренное или фиктивное банкротство при условии, что такие правонарушения совершены в данном деле о банкротстве гражданина;</a:t>
            </a:r>
          </a:p>
          <a:p>
            <a:pPr marL="307836" lvl="3" indent="-308146">
              <a:lnSpc>
                <a:spcPct val="100000"/>
              </a:lnSpc>
              <a:spcBef>
                <a:spcPts val="1026"/>
              </a:spcBef>
              <a:buFont typeface="Wingdings" pitchFamily="2" charset="2"/>
              <a:buChar char="q"/>
            </a:pPr>
            <a:r>
              <a:rPr lang="ru-RU" sz="2138" b="1" dirty="0">
                <a:latin typeface="Arial Narrow" pitchFamily="34" charset="0"/>
              </a:rPr>
              <a:t>гражданин не предоставил необходимые сведения или предоставил заведомо недостоверные сведения финансовому управляющему или арбитражному суду, рассматривающему дело о банкротстве гражданина, и это обстоятельство установлено соответствующим судебным актом, принятым при рассмотрении дела о банкротстве гражданина;</a:t>
            </a:r>
          </a:p>
          <a:p>
            <a:pPr marL="307836" lvl="3" indent="-308146">
              <a:lnSpc>
                <a:spcPct val="100000"/>
              </a:lnSpc>
              <a:spcBef>
                <a:spcPts val="1026"/>
              </a:spcBef>
              <a:buFont typeface="Wingdings" pitchFamily="2" charset="2"/>
              <a:buChar char="q"/>
            </a:pPr>
            <a:r>
              <a:rPr lang="ru-RU" sz="2138" b="1" dirty="0">
                <a:latin typeface="Arial Narrow" pitchFamily="34" charset="0"/>
              </a:rPr>
              <a:t>доказано, что при возникновении или исполнении обязательства, на котором конкурсный кредитор или уполномоченный орган основывал свое требование в деле о банкротстве гражданина, гражданин действовал незаконно, в том числе совершил мошенничество, злостно уклонился от погашения кредиторской задолженности, уклонился от уплаты налогов и (или) сборов с физического лица, предоставил кредитору заведомо ложные сведения при получении кредита, скрыл или умышленно уничтожил имущество.</a:t>
            </a:r>
          </a:p>
        </p:txBody>
      </p:sp>
    </p:spTree>
    <p:extLst>
      <p:ext uri="{BB962C8B-B14F-4D97-AF65-F5344CB8AC3E}">
        <p14:creationId xmlns:p14="http://schemas.microsoft.com/office/powerpoint/2010/main" val="218177888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Ppt0000006">
  <a:themeElements>
    <a:clrScheme name="5_Ppt0000006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5_Ppt0000006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Ppt0000006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pt0000006">
  <a:themeElements>
    <a:clrScheme name="Ppt0000006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pt0000006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0000006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Ppt0000006">
  <a:themeElements>
    <a:clrScheme name="6_Ppt0000006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6_Ppt0000006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Ppt0000006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7_Ppt0000006">
  <a:themeElements>
    <a:clrScheme name="7_Ppt0000006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Ppt0000006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Ppt0000006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8_Ppt0000006">
  <a:themeElements>
    <a:clrScheme name="8_Ppt0000006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8_Ppt0000006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Ppt0000006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Present_FNS2012_A4">
  <a:themeElements>
    <a:clrScheme name="1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слайды 18.12.</Template>
  <TotalTime>3915</TotalTime>
  <Words>434</Words>
  <Application>Microsoft Office PowerPoint</Application>
  <PresentationFormat>Экран (4:3)</PresentationFormat>
  <Paragraphs>62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5_Ppt0000006</vt:lpstr>
      <vt:lpstr>Ppt0000006</vt:lpstr>
      <vt:lpstr>6_Ppt0000006</vt:lpstr>
      <vt:lpstr>7_Ppt0000006</vt:lpstr>
      <vt:lpstr>8_Ppt0000006</vt:lpstr>
      <vt:lpstr>2_Present_FNS2012_A4</vt:lpstr>
      <vt:lpstr>Презентация PowerPoint</vt:lpstr>
      <vt:lpstr>Слайд №1 Количество заявлений, направленных уполномоченным органом</vt:lpstr>
      <vt:lpstr>Слайд № 2  Количество инициированных дел о банкротстве  в 2014-2018 годах, всего по области</vt:lpstr>
      <vt:lpstr>Презентация PowerPoint</vt:lpstr>
      <vt:lpstr>Слайд №4   Структура дел о банкротстве по видам деятельности должников, всего по области</vt:lpstr>
      <vt:lpstr>Слайд №5 Количество граждан-должников находящихся в процедурах банкротства</vt:lpstr>
      <vt:lpstr>Слайд № 6 Структура процедур банкротства, применяемых в делах о банкротстве граждан-должников</vt:lpstr>
      <vt:lpstr>Последствия признания гражданина банкротом</vt:lpstr>
      <vt:lpstr>Освобождение гражданина не допускается в случае, если</vt:lpstr>
      <vt:lpstr>Основные задачи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Власов Вадим Альбертович</dc:creator>
  <cp:lastModifiedBy>Трофименко Наталья Александровна</cp:lastModifiedBy>
  <cp:revision>348</cp:revision>
  <dcterms:created xsi:type="dcterms:W3CDTF">1601-01-01T00:00:00Z</dcterms:created>
  <dcterms:modified xsi:type="dcterms:W3CDTF">2018-11-26T13:31:50Z</dcterms:modified>
</cp:coreProperties>
</file>